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6858000" cy="9906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18E"/>
    <a:srgbClr val="008DF6"/>
    <a:srgbClr val="159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445" y="112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200EC-3327-448F-B23F-357EE437C5E8}" type="datetimeFigureOut">
              <a:rPr lang="ru-RU" smtClean="0"/>
              <a:t>25.09.2018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0209-1520-4F24-A9C7-DF20902168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8149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200EC-3327-448F-B23F-357EE437C5E8}" type="datetimeFigureOut">
              <a:rPr lang="ru-RU" smtClean="0"/>
              <a:t>25.09.2018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0209-1520-4F24-A9C7-DF20902168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8555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386387" y="396701"/>
            <a:ext cx="1671638" cy="845220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71475" y="396701"/>
            <a:ext cx="4900613" cy="845220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200EC-3327-448F-B23F-357EE437C5E8}" type="datetimeFigureOut">
              <a:rPr lang="ru-RU" smtClean="0"/>
              <a:t>25.09.2018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0209-1520-4F24-A9C7-DF20902168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1940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200EC-3327-448F-B23F-357EE437C5E8}" type="datetimeFigureOut">
              <a:rPr lang="ru-RU" smtClean="0"/>
              <a:t>25.09.2018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0209-1520-4F24-A9C7-DF20902168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961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200EC-3327-448F-B23F-357EE437C5E8}" type="datetimeFigureOut">
              <a:rPr lang="ru-RU" smtClean="0"/>
              <a:t>25.09.2018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0209-1520-4F24-A9C7-DF20902168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2410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71475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71900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200EC-3327-448F-B23F-357EE437C5E8}" type="datetimeFigureOut">
              <a:rPr lang="ru-RU" smtClean="0"/>
              <a:t>25.09.2018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0209-1520-4F24-A9C7-DF20902168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274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200EC-3327-448F-B23F-357EE437C5E8}" type="datetimeFigureOut">
              <a:rPr lang="ru-RU" smtClean="0"/>
              <a:t>25.09.2018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0209-1520-4F24-A9C7-DF20902168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5741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200EC-3327-448F-B23F-357EE437C5E8}" type="datetimeFigureOut">
              <a:rPr lang="ru-RU" smtClean="0"/>
              <a:t>25.09.2018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0209-1520-4F24-A9C7-DF20902168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0335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200EC-3327-448F-B23F-357EE437C5E8}" type="datetimeFigureOut">
              <a:rPr lang="ru-RU" smtClean="0"/>
              <a:t>25.09.2018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0209-1520-4F24-A9C7-DF20902168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6242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200EC-3327-448F-B23F-357EE437C5E8}" type="datetimeFigureOut">
              <a:rPr lang="ru-RU" smtClean="0"/>
              <a:t>25.09.2018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0209-1520-4F24-A9C7-DF20902168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052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200EC-3327-448F-B23F-357EE437C5E8}" type="datetimeFigureOut">
              <a:rPr lang="ru-RU" smtClean="0"/>
              <a:t>25.09.2018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0209-1520-4F24-A9C7-DF20902168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621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200EC-3327-448F-B23F-357EE437C5E8}" type="datetimeFigureOut">
              <a:rPr lang="ru-RU" smtClean="0"/>
              <a:t>25.09.2018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F0209-1520-4F24-A9C7-DF20902168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594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4641" y="3080792"/>
            <a:ext cx="6804778" cy="46365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КАКИЕ ИЗМЕНЕНИЯ ПРЕДУСМОТРЕНЫ ДЛЯ СЕВЕРЯН?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4640" y="3524739"/>
            <a:ext cx="6784353" cy="1008112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-59938" y="3610988"/>
            <a:ext cx="6842329" cy="8356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 smtClean="0">
                <a:ea typeface="Calibri"/>
                <a:cs typeface="Times New Roman"/>
              </a:rPr>
              <a:t>Для граждан, работающих на Крайнем Севере и в приравненных к ним районах, </a:t>
            </a:r>
            <a:r>
              <a:rPr lang="ru-RU" sz="1400" dirty="0" smtClean="0">
                <a:ea typeface="Calibri"/>
                <a:cs typeface="Times New Roman"/>
              </a:rPr>
              <a:t>предусматривается </a:t>
            </a:r>
            <a:r>
              <a:rPr lang="ru-RU" sz="1400" dirty="0">
                <a:ea typeface="Calibri"/>
                <a:cs typeface="Times New Roman"/>
              </a:rPr>
              <a:t>повышение </a:t>
            </a:r>
            <a:r>
              <a:rPr lang="ru-RU" sz="1400" dirty="0" smtClean="0">
                <a:ea typeface="Calibri"/>
                <a:cs typeface="Times New Roman"/>
              </a:rPr>
              <a:t>пенсионного возраста  на 5 лет:                                                      </a:t>
            </a:r>
            <a:r>
              <a:rPr lang="ru-RU" sz="1400" b="1" dirty="0" smtClean="0">
                <a:ea typeface="Calibri"/>
                <a:cs typeface="Times New Roman"/>
              </a:rPr>
              <a:t>60 лет для мужчин и 55 лет для женщин</a:t>
            </a:r>
            <a:r>
              <a:rPr lang="ru-RU" sz="1400" dirty="0" smtClean="0">
                <a:ea typeface="Calibri"/>
                <a:cs typeface="Times New Roman"/>
              </a:rPr>
              <a:t> (сейчас – 55 и 50 лет соответственно).</a:t>
            </a:r>
            <a:r>
              <a:rPr lang="ru-RU" sz="1400" b="1" dirty="0" smtClean="0">
                <a:ea typeface="Calibri"/>
                <a:cs typeface="Times New Roman"/>
              </a:rPr>
              <a:t> </a:t>
            </a:r>
            <a:endParaRPr lang="ru-RU" sz="1400" dirty="0">
              <a:ea typeface="Calibri"/>
              <a:cs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4641" y="4532851"/>
            <a:ext cx="6804778" cy="46365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КОГО ИЗ СЕВЕРЯН КАСАЕТСЯ ПЕРЕХОДНЫЙ ПЕРИОД?</a:t>
            </a:r>
            <a:endParaRPr lang="ru-RU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5979" y="4996500"/>
            <a:ext cx="6765639" cy="1600439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53233" y="4996501"/>
            <a:ext cx="675576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В переходный период выйдут на пенсию мужчины 1964-1968 годов рождения и женщины  1969-1973 годов рождения. </a:t>
            </a:r>
          </a:p>
          <a:p>
            <a:pPr algn="ctr"/>
            <a:r>
              <a:rPr lang="ru-RU" sz="1400" dirty="0" smtClean="0"/>
              <a:t>По предложению Президента РФ граждане, которым предстояло выходить на пенсию по старому законодательству в 2019-2020 годах, имеют право оформить пенсию на шесть месяцев раньше нового пенсионного возраста.</a:t>
            </a:r>
          </a:p>
          <a:p>
            <a:pPr algn="ctr"/>
            <a:r>
              <a:rPr lang="ru-RU" sz="1400" dirty="0" smtClean="0"/>
              <a:t>Пример: человек, который по новому пенсионному возрасту должен уйти на пенсию в январе 2020 года, сможет это сделать  уже в июле 2019 года. </a:t>
            </a:r>
            <a:endParaRPr lang="ru-RU" sz="14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-10703" y="9201472"/>
            <a:ext cx="6858000" cy="100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00" b="1" dirty="0">
              <a:solidFill>
                <a:srgbClr val="00518E"/>
              </a:solidFill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16" y="0"/>
            <a:ext cx="1634486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1701955" y="114291"/>
            <a:ext cx="515604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b="1" dirty="0" smtClean="0">
                <a:solidFill>
                  <a:srgbClr val="0070C0"/>
                </a:solidFill>
              </a:rPr>
              <a:t>ЧТО ВАЖНО ЗНАТЬ О НОВОМ ЗАКОНОПРОЕКТЕ О ПЕНСИЯХ?</a:t>
            </a:r>
            <a:endParaRPr lang="ru-RU" sz="2500" b="1" dirty="0">
              <a:solidFill>
                <a:srgbClr val="0070C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714252" y="1008112"/>
            <a:ext cx="514371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i="1" dirty="0" smtClean="0"/>
              <a:t>Правительство РФ подготовило и внесло в Государственную думу РФ проект федерального закона «О внесении изменений в отдельные законодательные акты Российской Федерации по вопросам назначения и выплаты пенсий». </a:t>
            </a:r>
            <a:endParaRPr lang="ru-RU" sz="13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90031" y="9671320"/>
            <a:ext cx="24846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* По предложению Президента РФ</a:t>
            </a:r>
            <a:endParaRPr lang="ru-RU" sz="1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40" y="6596939"/>
            <a:ext cx="6804779" cy="3127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1631" y="2047409"/>
            <a:ext cx="67107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ea typeface="Calibri"/>
                <a:cs typeface="Times New Roman"/>
              </a:rPr>
              <a:t>Предлагается закрепить общеустановленный пенсионный возраст на уровне               65 лет для мужчин и 60 лет для женщин (сейчас - 60 и 55 лет соответственно).  Изменение пенсионного возраста предполагается постепенно начать с 1 января 2019 года в течение переходного периода до 2028 года.* 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71545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82446" y="63724"/>
            <a:ext cx="6726586" cy="8921724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82446" y="8985448"/>
            <a:ext cx="6726587" cy="92055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/>
              <a:t>Подробную информацию, а также новости по теме законопроекта можно получить на сайте PFRF.RU или в Единой консультационной службе ПФР </a:t>
            </a:r>
          </a:p>
          <a:p>
            <a:pPr algn="ctr"/>
            <a:r>
              <a:rPr lang="ru-RU" sz="1500" b="1" dirty="0" smtClean="0"/>
              <a:t>8-800-302-2-302 (звонок бесплатный).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2446" y="56456"/>
            <a:ext cx="6726587" cy="64807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ЧТО ВЫИГРАЮТ НЫНЕШНИЕ ПЕНСИОНЕРЫ?</a:t>
            </a:r>
            <a:endParaRPr lang="ru-RU" b="1" dirty="0"/>
          </a:p>
        </p:txBody>
      </p:sp>
      <p:sp>
        <p:nvSpPr>
          <p:cNvPr id="2" name="TextBox 1"/>
          <p:cNvSpPr txBox="1"/>
          <p:nvPr/>
        </p:nvSpPr>
        <p:spPr>
          <a:xfrm>
            <a:off x="98073" y="705347"/>
            <a:ext cx="6710959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dirty="0" smtClean="0"/>
              <a:t>Нынешним неработающим пенсионерам законопроект гарантирует долгосрочный рост размера пенсий, в том числе индексацию размера пенсий существенно выше уровня инфляции. При этом пенсионерам сохраняются все положенные пенсионные и социальные выплаты в соответствии с приобретенными правами и льготами. </a:t>
            </a:r>
            <a:endParaRPr lang="ru-RU" sz="15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82446" y="1951842"/>
            <a:ext cx="6726587" cy="64807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СОХРАНЯЕТСЯ ЛИ СПЕЦИАЛЬНЫЙ СТАЖ, </a:t>
            </a:r>
          </a:p>
          <a:p>
            <a:pPr algn="ctr"/>
            <a:r>
              <a:rPr lang="ru-RU" b="1" dirty="0" smtClean="0"/>
              <a:t>ДАЮЩИЙ ПРАВО НА ДОСРОЧНУЮ ПЕНСИЮ?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16430" y="2613580"/>
            <a:ext cx="6710959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500" dirty="0" smtClean="0"/>
              <a:t>Специальный стаж, дающий право на досрочную пенсию, не меняется для граждан, работающих на Крайнем Севере и в приравненных к ним районах. Пенсионный возраст поэтапно будет повышен на 5 лет для мужчин и женщин (до 60 и 55 лет соответственно). </a:t>
            </a:r>
          </a:p>
          <a:p>
            <a:endParaRPr lang="ru-RU" sz="15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500" dirty="0" smtClean="0"/>
              <a:t> </a:t>
            </a:r>
            <a:r>
              <a:rPr lang="ru-RU" sz="1500" dirty="0"/>
              <a:t>Специальный стаж, дающий право на досрочную </a:t>
            </a:r>
            <a:r>
              <a:rPr lang="ru-RU" sz="1500" dirty="0" smtClean="0"/>
              <a:t>пенсию, не меняется для педагогических, медицинских и творческих работников (составляет от 15 до 30 лет). Законопроект предусматривает поэтапное более позднее назначение пенсии (от года  приобретения требуемой выслуги до 5 лет).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sz="1500" dirty="0" smtClean="0"/>
          </a:p>
          <a:p>
            <a:r>
              <a:rPr lang="ru-RU" sz="1500" b="1" dirty="0" smtClean="0"/>
              <a:t>       </a:t>
            </a:r>
            <a:r>
              <a:rPr lang="ru-RU" sz="1500" b="1" i="1" dirty="0" smtClean="0">
                <a:solidFill>
                  <a:srgbClr val="0070C0"/>
                </a:solidFill>
              </a:rPr>
              <a:t>Пример. </a:t>
            </a:r>
          </a:p>
          <a:p>
            <a:r>
              <a:rPr lang="ru-RU" sz="1500" b="1" i="1" dirty="0" smtClean="0">
                <a:solidFill>
                  <a:srgbClr val="0070C0"/>
                </a:solidFill>
              </a:rPr>
              <a:t>       Сельским медицинским работникам требуется 25 лет выслуги в учреждениях здравоохранения, независимо от возраста и пола. Если врач сельской больницы выработает необходимый стаж в 2021 году, пенсия ему будет назначена в соответствии с общим темпом повышения пенсионного возраста через три года, то есть в 2024 году. </a:t>
            </a:r>
            <a:r>
              <a:rPr lang="ru-RU" sz="1500" dirty="0" smtClean="0"/>
              <a:t>    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sz="1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90258" y="6614675"/>
            <a:ext cx="6726587" cy="64807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НОВЫЕ ЛЬГОТЫ ПО ДОСРОЧНОМУ ВЫХОДУ НА ПЕНСИЮ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13650" y="7401272"/>
            <a:ext cx="665194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500" dirty="0" smtClean="0"/>
              <a:t>Женщины со стажем не менее 37 лет и мужчины со стаже не менее 42 лет смогут выйти на пенсию на два года раньше установленного  пенсионного возраста, но не ранее 55 лет для женщин и 60 лет для мужчин.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sz="15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500" dirty="0" smtClean="0"/>
              <a:t>Многодетные матери с тремя и четырьмя детьми смогут досрочно выйти на пенсию на три и четыре года соответственно.</a:t>
            </a:r>
            <a:endParaRPr lang="ru-RU" sz="1500" dirty="0"/>
          </a:p>
        </p:txBody>
      </p:sp>
    </p:spTree>
    <p:extLst>
      <p:ext uri="{BB962C8B-B14F-4D97-AF65-F5344CB8AC3E}">
        <p14:creationId xmlns:p14="http://schemas.microsoft.com/office/powerpoint/2010/main" val="234677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5227" y="2298576"/>
            <a:ext cx="6784054" cy="84326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Проектом закона НЕ ПРЕДУСМАТРИВАЕТСЯ повышение пенсионного возраста для следующих категорий граждан: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5227" y="3141836"/>
            <a:ext cx="6775553" cy="6105844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31" y="344488"/>
            <a:ext cx="1416021" cy="1690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82447" y="3141836"/>
            <a:ext cx="6775553" cy="6078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400" dirty="0" smtClean="0"/>
              <a:t> женщинам, родившим двух и более детей, если они имеют необходимый страховой стаж работы в районах Крайнего Севера либо в приравненных к ним местностях;  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sz="14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400" dirty="0"/>
              <a:t>женщинам, родившим пять и более детей и воспитавшим их до достижения ими возраста 8 лет; </a:t>
            </a:r>
            <a:endParaRPr lang="ru-RU" sz="14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sz="14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sz="5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400" dirty="0" smtClean="0"/>
              <a:t>одному из родителей (опекуну) инвалидов с детства, воспитавшему их до достижения ими возраста 8 лет (мужчины и женщины);   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sz="14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sz="5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400" dirty="0" smtClean="0"/>
              <a:t>инвалидам вследствие военной травмы (мужчины и женщины) и   инвалидам по зрению, имеющим I группу инвалидности (мужчины и женщины);  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sz="14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sz="5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400" dirty="0" smtClean="0"/>
              <a:t>постоянно проживающим на Севере, проработавшим в качестве оленеводов, рыбаков, охотников-промысловиков (мужчины и женщины);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sz="14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sz="5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400" dirty="0" smtClean="0"/>
              <a:t> гражданам, пострадавшим в результате радиационных или техногенных катастроф, в том числе вследствие катастрофы на Чернобыльской АЭС;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sz="14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sz="5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400" dirty="0" smtClean="0"/>
              <a:t>гражданам, работающим на рабочих местах  с вредными и тяжелыми условиями труда, в пользу которых работодатель осуществляет уплату страховых взносов по соответствующим тарифам, устанавливаемым в результате специальной оценки условий труда: список № 1, список №2 и малые списки </a:t>
            </a:r>
            <a:r>
              <a:rPr lang="ru-RU" sz="1400" smtClean="0"/>
              <a:t>(шахтеры, лесники</a:t>
            </a:r>
            <a:r>
              <a:rPr lang="ru-RU" sz="1400" dirty="0" smtClean="0"/>
              <a:t>, геологи, работники плавсостава и железнодорожного, автомобильного транспорта, лица, работающие с осужденными, спасатели профессиональных аварийно-спасательных служб и т.д.).</a:t>
            </a:r>
            <a:endParaRPr lang="ru-RU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1592909" y="128463"/>
            <a:ext cx="51560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КТО СОХРАНИТ ПРАВО </a:t>
            </a:r>
          </a:p>
          <a:p>
            <a:r>
              <a:rPr lang="ru-RU" sz="2200" b="1" dirty="0" smtClean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ДОСРОЧНОГО ВЫХОДА НА ПЕНСИЮ?</a:t>
            </a:r>
            <a:endParaRPr lang="ru-RU" sz="2200" b="1" dirty="0">
              <a:solidFill>
                <a:srgbClr val="0070C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82252" y="910531"/>
            <a:ext cx="518710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i="1" dirty="0"/>
              <a:t>Правительство РФ подготовило и внесло в Государственную думу РФ проект федерального закона «О внесении изменений в отдельные законодательные акты Российской Федерации по вопросам назначения и выплаты пенсий». </a:t>
            </a:r>
            <a:r>
              <a:rPr lang="ru-RU" sz="1400" i="1" dirty="0" smtClean="0"/>
              <a:t> Законопроект направлен на поэтапное повышение возраста, по достижении которого будет назначаться страховая пенсия по старости.</a:t>
            </a:r>
            <a:endParaRPr lang="ru-RU" sz="1400" i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1426" y="9247680"/>
            <a:ext cx="6784054" cy="6583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 smtClean="0"/>
              <a:t>Подробную информацию, а также новости по теме законопроекта можно получить на сайте PFRF.RU или в Единой консультационной службе ПФР </a:t>
            </a:r>
          </a:p>
          <a:p>
            <a:pPr algn="ctr"/>
            <a:r>
              <a:rPr lang="ru-RU" sz="1300" b="1" dirty="0" smtClean="0"/>
              <a:t>8-800-302-2-302 (звонок бесплатный). </a:t>
            </a:r>
          </a:p>
        </p:txBody>
      </p:sp>
    </p:spTree>
    <p:extLst>
      <p:ext uri="{BB962C8B-B14F-4D97-AF65-F5344CB8AC3E}">
        <p14:creationId xmlns:p14="http://schemas.microsoft.com/office/powerpoint/2010/main" val="347597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792</Words>
  <Application>Microsoft Office PowerPoint</Application>
  <PresentationFormat>Лист A4 (210x297 мм)</PresentationFormat>
  <Paragraphs>50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Ситкарева Екатерина Федоровна</dc:creator>
  <cp:lastModifiedBy>Цанг Наталья Владимировна</cp:lastModifiedBy>
  <cp:revision>29</cp:revision>
  <cp:lastPrinted>2018-09-07T11:56:53Z</cp:lastPrinted>
  <dcterms:created xsi:type="dcterms:W3CDTF">2018-07-03T08:31:28Z</dcterms:created>
  <dcterms:modified xsi:type="dcterms:W3CDTF">2018-09-25T06:34:15Z</dcterms:modified>
</cp:coreProperties>
</file>